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 the end of the day I’m a nice guy, I feel the pain of Derrick Rose getting hurt and I want to make it a better world where guys like him ice their kees on the bench in garbage time, not get run into the ground by confused coaches. Believe me, I am frusterated more than anyone by a lot of the coaching even at the highest levels, I’ve had to renounce my original team NBA citizenship due to their not firing their head coach for the past 5 years. But that’s another story. I’m unique in that I have some extensive basketball knowledge, I’ve played it, refed it for my first job for 2 seasons, and coached it for the youth league as a volunteer. I’m a geek for statistics; and as I’ve been getting stronger with R programming, I’ve really been able to take off the ground so to speak in terms of using data.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Essentially by quantizing the game into time slices, we are turning basketball into a turn based sport like baseball, where each hoop is a turn, and each team has a probability of scoring, and the hoop scored has a probability of being 1, 2, or 3, only, each respectively with its own unique normally distributed randomly selected probability for each team, for each game. This way we get what we see in real life where some games are blowouts, and some games are super competitive and stay close throughout.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These values are telling us that on average the first basket is scored around the first 30 seconds, or one-minus 0.4844, the y-intercept above, and that the slope being 0.4985 in this regression run implies that one basket was scored once every 29.9 seconds, indicating that each team gets roughly 1 turn in each 1 minute round of the simulation, which actually perfectly matches Dr. Goel’s description of a reasonable basketball simulation in his detailed write up at </a:t>
            </a:r>
            <a:endParaRPr/>
          </a:p>
          <a:p>
            <a:pPr indent="0" lvl="0" marL="0">
              <a:spcBef>
                <a:spcPts val="0"/>
              </a:spcBef>
              <a:spcAft>
                <a:spcPts val="0"/>
              </a:spcAft>
              <a:buNone/>
            </a:pPr>
            <a:r>
              <a:t/>
            </a:r>
            <a:endParaRPr/>
          </a:p>
          <a:p>
            <a:pPr indent="0" lvl="0" marL="0">
              <a:spcBef>
                <a:spcPts val="0"/>
              </a:spcBef>
              <a:spcAft>
                <a:spcPts val="0"/>
              </a:spcAft>
              <a:buNone/>
            </a:pPr>
            <a:r>
              <a:rPr lang="en"/>
              <a:t>df = output of algo2app(), a custom function built to hold score constant at a user-defined value and simulate over a large amount of time. </a:t>
            </a:r>
            <a:endParaRPr/>
          </a:p>
          <a:p>
            <a:pPr indent="0" lvl="0" marL="0">
              <a:spcBef>
                <a:spcPts val="0"/>
              </a:spcBef>
              <a:spcAft>
                <a:spcPts val="0"/>
              </a:spcAft>
              <a:buNone/>
            </a:pPr>
            <a:r>
              <a:t/>
            </a:r>
            <a:endParaRPr/>
          </a:p>
          <a:p>
            <a:pPr indent="0" lvl="0" marL="0" rtl="0">
              <a:spcBef>
                <a:spcPts val="0"/>
              </a:spcBef>
              <a:spcAft>
                <a:spcPts val="0"/>
              </a:spcAft>
              <a:buNone/>
            </a:pPr>
            <a:r>
              <a:rPr lang="en"/>
              <a:t>At this point I was considering using a heatmap to display the data; however, a heatmap is not conducive to time-based data. Heatmaps are more for the comparison of high-dimensional datasets and our dataset here is capped at 3 or so columns, just a few hundred rows multiplied out by loops a few million times. In a sense, maybe 100 million made baskets simulated in this analysis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graph was created with custom function gftopo4(), with m=9000, meaning that number of simulations was run for each cell in the minutes remaining - score difference map, of which there were 13 * 23 based on how this has been framed. This totals to 2,691,000 simulated gameflow tables being represented by this contour plot. </a:t>
            </a:r>
            <a:br>
              <a:rPr lang="en"/>
            </a:br>
            <a:br>
              <a:rPr lang="en"/>
            </a:br>
            <a:r>
              <a:rPr lang="en"/>
              <a:t>What I love about this contour plot is that initially when I approached this problem, I wanted to write a pet algorithm, as I’m sure a lot of smart coaches out there have. But what I ended up seeing was a field of potential pet algorithms, each with its own unique success rate. I found early on that there was no clear winner in comparing linear models to polynomial models, so it seemed natural to take the contour map as a way to logically line up these “pet algorithms” side-by-side and essentially space them out by their level of success (or aggressiveness). With enough simulations, say over a million, these lines are all more or less monotonic.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few hundred million simulated baskets later, here we are at a solid map of the probability field of the leading team winning (or one minus the chance of a comeback). This is supposed to be colorful and fun and intuitive for people, and pretty self-explanatory, but I welcome all thoughts and suggestions about the app, I’m still in beta test mode.</a:t>
            </a:r>
            <a:endParaRPr/>
          </a:p>
          <a:p>
            <a:pPr indent="0" lvl="0" marL="0">
              <a:spcBef>
                <a:spcPts val="0"/>
              </a:spcBef>
              <a:spcAft>
                <a:spcPts val="0"/>
              </a:spcAft>
              <a:buNone/>
            </a:pPr>
            <a:r>
              <a:t/>
            </a:r>
            <a:endParaRPr/>
          </a:p>
          <a:p>
            <a:pPr indent="0" lvl="0" marL="0" rtl="0">
              <a:spcBef>
                <a:spcPts val="0"/>
              </a:spcBef>
              <a:spcAft>
                <a:spcPts val="0"/>
              </a:spcAft>
              <a:buNone/>
            </a:pPr>
            <a:r>
              <a:rPr lang="en"/>
              <a:t>Earlier drafts of Hooply had a reversed x-axis, but after switching the values to negative minutes left, it was still possible to run the contour function as normal.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time to the next made basket is represented in the Gameflowmaker function by a draw from a normal distribution. The advantage we have in this distance equation is that the length of the game we can easily assume is a constant. In end-game analysis it doesn’t matter exactly how many minutes preceded the scenario in question, and no preference was given whether a scenario was in overtime or regular time. Essentially, this is just scoring probabilities per 48 minutes. </a:t>
            </a:r>
            <a:endParaRPr/>
          </a:p>
          <a:p>
            <a:pPr indent="0" lvl="0" marL="0">
              <a:spcBef>
                <a:spcPts val="0"/>
              </a:spcBef>
              <a:spcAft>
                <a:spcPts val="0"/>
              </a:spcAft>
              <a:buNone/>
            </a:pPr>
            <a:r>
              <a:t/>
            </a:r>
            <a:endParaRPr/>
          </a:p>
          <a:p>
            <a:pPr indent="0" lvl="0" marL="0" rtl="0">
              <a:spcBef>
                <a:spcPts val="0"/>
              </a:spcBef>
              <a:spcAft>
                <a:spcPts val="0"/>
              </a:spcAft>
              <a:buNone/>
            </a:pPr>
            <a:r>
              <a:rPr lang="en"/>
              <a:t>Yes, some players are “clutch;” they are represented in these simulations by the high ends of the bell curve. That’s why regular probability distributions were avoided for this analysis. Normal distributions reflect the rarity of exceptional individuals in competitive or game theoretic frameworks.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Home win percentage has indeed declined over the years, according to the data from Tom Haberstroh of ESPN. This is interesting and gives us a ballpark numeric figure by which to judge or validate the output of the model at hand.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Derrick Rose’s story reminds us that nothing in life is promised, every chance we get is special and the opportunity is there to help is special. Hooply is a unique app and I think it is going to have a big impact on the basketball community worldwide.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may have heard of a book called Moneyball by Michael Lewis; and it takes the stance that traditional baseball knowledge was flawed, and unproven by rigorous numerical analysis. Baseball being a turn-based game, it was relatively easy to apply outcome-based situational game theoretic probabilities for baseball and really lay things out statistically- baseball became a statistician’s theme park, while basketball has always been under-quantified, as compared to baseball. This type of analysis is built on the 1976 Mertens and Zamir paper outlining how normal distributions describe the game theoretic relationships between the type of zero sum two-actor game environments we see in basketball. Many models try to throw in the whole kitchen sink and let regression sort out all the details; however via Mertens and Zamir and only starting with normal distributions, this analysis differs from saying “let’s think more and add more” to “let’s take a step back and using programmable random normal distributions as the atomic building block,” which R makes easy- anyone can create a model that simulates basketball this same way. There are a lot of ways to do it, and there really were 3 less-good versions before GameflowMaker4, and I won’t bore you by showing you those, but they worked for what they did, it’s just that Gameflowmaker4 was just the first function in the series that didn’t have any kinks left to work out.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a shortened, prioritized citation list so it could fit on one slide and still be readable for a live audience; the full bibliography is included at the end of the write up I have on Github.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user category list may be in order of descending market size, by coincidence. Coaches are a natural fit to use this app, but are usually very, very hard-set in their ways, and are often vehemently unreceptive to tools such as this. There will always be leading-edge coaches who try it out and proudly test it, and their success ultimately be the success of this app. Fans will use this app, and their time is valuable too, with tickets being a sunk cost, fans will want to leave a big boring blowout early and beat traffic. Team executives will appreciate being able to “Moneyball” end-game substitutions over the long term, potentially lengthening the viable careers of their star players’, their most valuable possession as a franchise. The largest market really is likely gambling, which has a lot of grey area but is estimated to be in the hundreds of billions in terms of annual market size in the US, as we saw on the earlier slide with the quote from the gaming commission rep.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Time to explain the Derrick Rose story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salary is broken down by age so we can get a closer look at the raw data of how much NBA players are paid. Adding up the $6 million average over the NBA’s roughly 491 players yields roughly $2 billion annually on the table paid out to players.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It’s hard to put this, there’s a wild west frontier out there. No one really quantifies the percent win chances for each team in basketball in real time. That puzzles me but I just have to shrug because it’s easy to build this at this point, or build similar versions.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end-games of games like poker and chess have been mapped out, but basketball really not so yet. This is a big opportunity considering the ranges of estimates for the amount of money that is bet on basketball games annually in the US alone. For example during the NCAA’s March madness there’s an estimated $10 billion changing hands nationwide, which comes out to roughly $30 per American, on March Madness alone. Then there’s the NBA, which is 10x to 20x the market size of March Madness. The NBA itself estimates that by taking a 1% tax on potential gaming revenue, they would yield $2 billion annually; implying the NBA themselves are quoting this market size at roughly $200 billion annually, if legal. $200 billion a year. The net worth of over two Bill Gates’ ...per year. If that doesn’t get your attention I don’t know what will!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R’s rnorm() function makes a normal distribution curve.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242275"/>
            <a:ext cx="8664000" cy="775200"/>
          </a:xfrm>
          <a:prstGeom prst="rect">
            <a:avLst/>
          </a:prstGeom>
        </p:spPr>
        <p:txBody>
          <a:bodyPr anchorCtr="0" anchor="t" bIns="91425" lIns="91425" spcFirstLastPara="1" rIns="91425" wrap="square" tIns="91425"/>
          <a:lstStyle>
            <a:lvl1pPr lvl="0">
              <a:spcBef>
                <a:spcPts val="0"/>
              </a:spcBef>
              <a:spcAft>
                <a:spcPts val="0"/>
              </a:spcAft>
              <a:buSzPts val="2800"/>
              <a:buNone/>
              <a:defRPr sz="3000">
                <a:latin typeface="Impact"/>
                <a:ea typeface="Impact"/>
                <a:cs typeface="Impact"/>
                <a:sym typeface="Impac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oi.org/10.1007/BF01761601" TargetMode="External"/><Relationship Id="rId4" Type="http://schemas.openxmlformats.org/officeDocument/2006/relationships/image" Target="../media/image22.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4242953" y="104150"/>
            <a:ext cx="5120700" cy="12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solidFill>
                  <a:srgbClr val="434343"/>
                </a:solidFill>
                <a:latin typeface="Impact"/>
                <a:ea typeface="Impact"/>
                <a:cs typeface="Impact"/>
                <a:sym typeface="Impact"/>
              </a:rPr>
              <a:t>DATA SCIENCE IN R:</a:t>
            </a:r>
            <a:endParaRPr sz="3600">
              <a:solidFill>
                <a:srgbClr val="434343"/>
              </a:solidFill>
              <a:latin typeface="Impact"/>
              <a:ea typeface="Impact"/>
              <a:cs typeface="Impact"/>
              <a:sym typeface="Impact"/>
            </a:endParaRPr>
          </a:p>
          <a:p>
            <a:pPr indent="0" lvl="0" marL="0" rtl="0">
              <a:spcBef>
                <a:spcPts val="0"/>
              </a:spcBef>
              <a:spcAft>
                <a:spcPts val="0"/>
              </a:spcAft>
              <a:buNone/>
            </a:pPr>
            <a:r>
              <a:rPr lang="en" sz="3600">
                <a:solidFill>
                  <a:srgbClr val="434343"/>
                </a:solidFill>
                <a:latin typeface="Impact"/>
                <a:ea typeface="Impact"/>
                <a:cs typeface="Impact"/>
                <a:sym typeface="Impact"/>
              </a:rPr>
              <a:t>BASKETBALL </a:t>
            </a:r>
            <a:r>
              <a:rPr lang="en" sz="3600">
                <a:solidFill>
                  <a:srgbClr val="434343"/>
                </a:solidFill>
                <a:latin typeface="Impact"/>
                <a:ea typeface="Impact"/>
                <a:cs typeface="Impact"/>
                <a:sym typeface="Impact"/>
              </a:rPr>
              <a:t>END-GAME</a:t>
            </a:r>
            <a:r>
              <a:rPr lang="en" sz="3600">
                <a:solidFill>
                  <a:srgbClr val="434343"/>
                </a:solidFill>
                <a:latin typeface="Impact"/>
                <a:ea typeface="Impact"/>
                <a:cs typeface="Impact"/>
                <a:sym typeface="Impact"/>
              </a:rPr>
              <a:t>S</a:t>
            </a:r>
            <a:endParaRPr sz="3600">
              <a:solidFill>
                <a:srgbClr val="434343"/>
              </a:solidFill>
              <a:latin typeface="Impact"/>
              <a:ea typeface="Impact"/>
              <a:cs typeface="Impact"/>
              <a:sym typeface="Impact"/>
            </a:endParaRPr>
          </a:p>
        </p:txBody>
      </p:sp>
      <p:sp>
        <p:nvSpPr>
          <p:cNvPr id="55" name="Shape 55"/>
          <p:cNvSpPr txBox="1"/>
          <p:nvPr>
            <p:ph idx="1" type="subTitle"/>
          </p:nvPr>
        </p:nvSpPr>
        <p:spPr>
          <a:xfrm>
            <a:off x="3700850" y="1337750"/>
            <a:ext cx="5662800" cy="526800"/>
          </a:xfrm>
          <a:prstGeom prst="rect">
            <a:avLst/>
          </a:prstGeom>
        </p:spPr>
        <p:txBody>
          <a:bodyPr anchorCtr="0" anchor="t" bIns="91425" lIns="91425" spcFirstLastPara="1" rIns="91425" wrap="square" tIns="91425">
            <a:noAutofit/>
          </a:bodyPr>
          <a:lstStyle/>
          <a:p>
            <a:pPr indent="457200" lvl="0" marL="0" rtl="0">
              <a:spcBef>
                <a:spcPts val="0"/>
              </a:spcBef>
              <a:spcAft>
                <a:spcPts val="0"/>
              </a:spcAft>
              <a:buNone/>
            </a:pPr>
            <a:r>
              <a:rPr lang="en" sz="1200"/>
              <a:t>  Quantifying team win probabilities late in basketball games</a:t>
            </a:r>
            <a:endParaRPr sz="1200"/>
          </a:p>
          <a:p>
            <a:pPr indent="457200" lvl="0" marL="0" rtl="0">
              <a:spcBef>
                <a:spcPts val="0"/>
              </a:spcBef>
              <a:spcAft>
                <a:spcPts val="0"/>
              </a:spcAft>
              <a:buNone/>
            </a:pPr>
            <a:r>
              <a:rPr lang="en" sz="1200"/>
              <a:t>t</a:t>
            </a:r>
            <a:r>
              <a:rPr lang="en" sz="1200"/>
              <a:t>o better understand and mitigate million dollar risks</a:t>
            </a:r>
            <a:endParaRPr sz="1200"/>
          </a:p>
        </p:txBody>
      </p:sp>
      <p:pic>
        <p:nvPicPr>
          <p:cNvPr id="56" name="Shape 56"/>
          <p:cNvPicPr preferRelativeResize="0"/>
          <p:nvPr/>
        </p:nvPicPr>
        <p:blipFill>
          <a:blip r:embed="rId3">
            <a:alphaModFix/>
          </a:blip>
          <a:stretch>
            <a:fillRect/>
          </a:stretch>
        </p:blipFill>
        <p:spPr>
          <a:xfrm>
            <a:off x="-102973" y="2"/>
            <a:ext cx="4542816" cy="2587850"/>
          </a:xfrm>
          <a:prstGeom prst="rect">
            <a:avLst/>
          </a:prstGeom>
          <a:noFill/>
          <a:ln>
            <a:noFill/>
          </a:ln>
        </p:spPr>
      </p:pic>
      <p:pic>
        <p:nvPicPr>
          <p:cNvPr id="57" name="Shape 57"/>
          <p:cNvPicPr preferRelativeResize="0"/>
          <p:nvPr/>
        </p:nvPicPr>
        <p:blipFill>
          <a:blip r:embed="rId4">
            <a:alphaModFix/>
          </a:blip>
          <a:stretch>
            <a:fillRect/>
          </a:stretch>
        </p:blipFill>
        <p:spPr>
          <a:xfrm>
            <a:off x="4439850" y="1990404"/>
            <a:ext cx="4923799" cy="3153096"/>
          </a:xfrm>
          <a:prstGeom prst="rect">
            <a:avLst/>
          </a:prstGeom>
          <a:noFill/>
          <a:ln>
            <a:noFill/>
          </a:ln>
        </p:spPr>
      </p:pic>
      <p:pic>
        <p:nvPicPr>
          <p:cNvPr id="58" name="Shape 58"/>
          <p:cNvPicPr preferRelativeResize="0"/>
          <p:nvPr/>
        </p:nvPicPr>
        <p:blipFill>
          <a:blip r:embed="rId5">
            <a:alphaModFix/>
          </a:blip>
          <a:stretch>
            <a:fillRect/>
          </a:stretch>
        </p:blipFill>
        <p:spPr>
          <a:xfrm>
            <a:off x="-102974" y="2345052"/>
            <a:ext cx="5000151" cy="279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Shape 117"/>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Visualizations: </a:t>
            </a:r>
            <a:endParaRPr/>
          </a:p>
          <a:p>
            <a:pPr indent="0" lvl="0" marL="0" rtl="0">
              <a:spcBef>
                <a:spcPts val="0"/>
              </a:spcBef>
              <a:spcAft>
                <a:spcPts val="0"/>
              </a:spcAft>
              <a:buNone/>
            </a:pPr>
            <a:r>
              <a:rPr lang="en"/>
              <a:t>Introducing The Gameflow Chart</a:t>
            </a:r>
            <a:endParaRPr/>
          </a:p>
        </p:txBody>
      </p:sp>
      <p:sp>
        <p:nvSpPr>
          <p:cNvPr id="118" name="Shape 118"/>
          <p:cNvSpPr txBox="1"/>
          <p:nvPr>
            <p:ph idx="1" type="body"/>
          </p:nvPr>
        </p:nvSpPr>
        <p:spPr>
          <a:xfrm>
            <a:off x="212800" y="1108075"/>
            <a:ext cx="4260300" cy="38376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First published by Peter Westfall in his 1990 paper “Graphical Presentation of a Basketball Game”</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X axis: Time remaining</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Y axis: Points difference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Tells the story of a game</a:t>
            </a:r>
            <a:endParaRPr>
              <a:solidFill>
                <a:srgbClr val="000000"/>
              </a:solidFill>
            </a:endParaRPr>
          </a:p>
          <a:p>
            <a:pPr indent="-342900" lvl="0" marL="457200" rtl="0">
              <a:spcBef>
                <a:spcPts val="1600"/>
              </a:spcBef>
              <a:spcAft>
                <a:spcPts val="1600"/>
              </a:spcAft>
              <a:buClr>
                <a:srgbClr val="000000"/>
              </a:buClr>
              <a:buSzPts val="1800"/>
              <a:buChar char="-"/>
            </a:pPr>
            <a:r>
              <a:rPr lang="en">
                <a:solidFill>
                  <a:srgbClr val="000000"/>
                </a:solidFill>
              </a:rPr>
              <a:t>Very difficult to clearly depict more than one game at a time without dimension reduction </a:t>
            </a:r>
            <a:endParaRPr>
              <a:solidFill>
                <a:srgbClr val="000000"/>
              </a:solidFill>
            </a:endParaRPr>
          </a:p>
        </p:txBody>
      </p:sp>
      <p:pic>
        <p:nvPicPr>
          <p:cNvPr id="119" name="Shape 119"/>
          <p:cNvPicPr preferRelativeResize="0"/>
          <p:nvPr/>
        </p:nvPicPr>
        <p:blipFill>
          <a:blip r:embed="rId4">
            <a:alphaModFix/>
          </a:blip>
          <a:stretch>
            <a:fillRect/>
          </a:stretch>
        </p:blipFill>
        <p:spPr>
          <a:xfrm>
            <a:off x="4724400" y="1431825"/>
            <a:ext cx="4000500" cy="3448050"/>
          </a:xfrm>
          <a:prstGeom prst="rect">
            <a:avLst/>
          </a:prstGeom>
          <a:noFill/>
          <a:ln>
            <a:noFill/>
          </a:ln>
          <a:effectLst>
            <a:outerShdw blurRad="57150" rotWithShape="0" algn="bl" dir="2400000" dist="180975">
              <a:srgbClr val="000000">
                <a:alpha val="2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Exploratory Visualizations: Data Reduction</a:t>
            </a:r>
            <a:endParaRPr/>
          </a:p>
        </p:txBody>
      </p:sp>
      <p:pic>
        <p:nvPicPr>
          <p:cNvPr id="125" name="Shape 125"/>
          <p:cNvPicPr preferRelativeResize="0"/>
          <p:nvPr/>
        </p:nvPicPr>
        <p:blipFill>
          <a:blip r:embed="rId4">
            <a:alphaModFix/>
          </a:blip>
          <a:stretch>
            <a:fillRect/>
          </a:stretch>
        </p:blipFill>
        <p:spPr>
          <a:xfrm>
            <a:off x="3953748" y="958748"/>
            <a:ext cx="4618326" cy="2872100"/>
          </a:xfrm>
          <a:prstGeom prst="rect">
            <a:avLst/>
          </a:prstGeom>
          <a:noFill/>
          <a:ln>
            <a:noFill/>
          </a:ln>
          <a:effectLst>
            <a:outerShdw blurRad="57150" rotWithShape="0" algn="bl" dir="2340000" dist="180975">
              <a:srgbClr val="000000">
                <a:alpha val="21000"/>
              </a:srgbClr>
            </a:outerShdw>
          </a:effectLst>
        </p:spPr>
      </p:pic>
      <p:pic>
        <p:nvPicPr>
          <p:cNvPr id="126" name="Shape 126"/>
          <p:cNvPicPr preferRelativeResize="0"/>
          <p:nvPr/>
        </p:nvPicPr>
        <p:blipFill>
          <a:blip r:embed="rId5">
            <a:alphaModFix/>
          </a:blip>
          <a:stretch>
            <a:fillRect/>
          </a:stretch>
        </p:blipFill>
        <p:spPr>
          <a:xfrm>
            <a:off x="57675" y="2927200"/>
            <a:ext cx="4366100" cy="2075906"/>
          </a:xfrm>
          <a:prstGeom prst="rect">
            <a:avLst/>
          </a:prstGeom>
          <a:noFill/>
          <a:ln>
            <a:noFill/>
          </a:ln>
          <a:effectLst>
            <a:outerShdw blurRad="57150" rotWithShape="0" algn="bl" dir="2400000" dist="180975">
              <a:srgbClr val="000000">
                <a:alpha val="21000"/>
              </a:srgbClr>
            </a:outerShdw>
          </a:effectLst>
        </p:spPr>
      </p:pic>
      <p:sp>
        <p:nvSpPr>
          <p:cNvPr id="127" name="Shape 127"/>
          <p:cNvSpPr txBox="1"/>
          <p:nvPr/>
        </p:nvSpPr>
        <p:spPr>
          <a:xfrm>
            <a:off x="4423775" y="4651250"/>
            <a:ext cx="2455800" cy="35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Kenter, 2015</a:t>
            </a:r>
            <a:endParaRPr/>
          </a:p>
        </p:txBody>
      </p:sp>
      <p:sp>
        <p:nvSpPr>
          <p:cNvPr id="128" name="Shape 128"/>
          <p:cNvSpPr txBox="1"/>
          <p:nvPr/>
        </p:nvSpPr>
        <p:spPr>
          <a:xfrm>
            <a:off x="6575100" y="4062550"/>
            <a:ext cx="2568900" cy="35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Goel, 2012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Shape 133"/>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Exploratory Visualizations: Data Reduction</a:t>
            </a:r>
            <a:endParaRPr/>
          </a:p>
        </p:txBody>
      </p:sp>
      <p:sp>
        <p:nvSpPr>
          <p:cNvPr id="134" name="Shape 134"/>
          <p:cNvSpPr txBox="1"/>
          <p:nvPr/>
        </p:nvSpPr>
        <p:spPr>
          <a:xfrm>
            <a:off x="7389200" y="4222825"/>
            <a:ext cx="2568900" cy="35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Goel, 2012</a:t>
            </a:r>
            <a:endParaRPr b="1"/>
          </a:p>
        </p:txBody>
      </p:sp>
      <p:pic>
        <p:nvPicPr>
          <p:cNvPr id="135" name="Shape 135"/>
          <p:cNvPicPr preferRelativeResize="0"/>
          <p:nvPr/>
        </p:nvPicPr>
        <p:blipFill>
          <a:blip r:embed="rId4">
            <a:alphaModFix/>
          </a:blip>
          <a:stretch>
            <a:fillRect/>
          </a:stretch>
        </p:blipFill>
        <p:spPr>
          <a:xfrm>
            <a:off x="1653675" y="1017475"/>
            <a:ext cx="5495925" cy="3562350"/>
          </a:xfrm>
          <a:prstGeom prst="rect">
            <a:avLst/>
          </a:prstGeom>
          <a:noFill/>
          <a:ln>
            <a:noFill/>
          </a:ln>
          <a:effectLst>
            <a:outerShdw blurRad="57150" rotWithShape="0" algn="bl" dir="2400000" dist="180975">
              <a:srgbClr val="000000">
                <a:alpha val="19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Shape 140"/>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Exploring the Data: Dimension Reduction via Looping</a:t>
            </a:r>
            <a:endParaRPr/>
          </a:p>
        </p:txBody>
      </p:sp>
      <p:sp>
        <p:nvSpPr>
          <p:cNvPr id="141" name="Shape 141"/>
          <p:cNvSpPr txBox="1"/>
          <p:nvPr>
            <p:ph idx="1" type="body"/>
          </p:nvPr>
        </p:nvSpPr>
        <p:spPr>
          <a:xfrm>
            <a:off x="311700" y="1152475"/>
            <a:ext cx="3387900" cy="3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Puzzle: How to meaningfully depict or analyze many gameflow charts / tables at one time? </a:t>
            </a:r>
            <a:endParaRPr>
              <a:solidFill>
                <a:srgbClr val="000000"/>
              </a:solidFill>
            </a:endParaRPr>
          </a:p>
          <a:p>
            <a:pPr indent="0" lvl="0" marL="0" rtl="0">
              <a:spcBef>
                <a:spcPts val="1600"/>
              </a:spcBef>
              <a:spcAft>
                <a:spcPts val="0"/>
              </a:spcAft>
              <a:buNone/>
            </a:pPr>
            <a:r>
              <a:rPr lang="en">
                <a:solidFill>
                  <a:srgbClr val="000000"/>
                </a:solidFill>
              </a:rPr>
              <a:t>Strategy: Slice for win probability holding score constant </a:t>
            </a:r>
            <a:endParaRPr>
              <a:solidFill>
                <a:srgbClr val="000000"/>
              </a:solidFill>
            </a:endParaRPr>
          </a:p>
          <a:p>
            <a:pPr indent="0" lvl="0" marL="0" rtl="0">
              <a:spcBef>
                <a:spcPts val="1600"/>
              </a:spcBef>
              <a:spcAft>
                <a:spcPts val="1600"/>
              </a:spcAft>
              <a:buNone/>
            </a:pPr>
            <a:r>
              <a:t/>
            </a:r>
            <a:endParaRPr>
              <a:solidFill>
                <a:srgbClr val="000000"/>
              </a:solidFill>
            </a:endParaRPr>
          </a:p>
        </p:txBody>
      </p:sp>
      <p:pic>
        <p:nvPicPr>
          <p:cNvPr id="142" name="Shape 142"/>
          <p:cNvPicPr preferRelativeResize="0"/>
          <p:nvPr/>
        </p:nvPicPr>
        <p:blipFill>
          <a:blip r:embed="rId4">
            <a:alphaModFix/>
          </a:blip>
          <a:stretch>
            <a:fillRect/>
          </a:stretch>
        </p:blipFill>
        <p:spPr>
          <a:xfrm>
            <a:off x="3836100" y="1347925"/>
            <a:ext cx="5139600" cy="3134979"/>
          </a:xfrm>
          <a:prstGeom prst="rect">
            <a:avLst/>
          </a:prstGeom>
          <a:noFill/>
          <a:ln>
            <a:noFill/>
          </a:ln>
          <a:effectLst>
            <a:outerShdw blurRad="57150" rotWithShape="0" algn="bl" dir="2340000" dist="180975">
              <a:srgbClr val="000000">
                <a:alpha val="20000"/>
              </a:srgbClr>
            </a:outerShdw>
          </a:effectLst>
        </p:spPr>
      </p:pic>
      <p:sp>
        <p:nvSpPr>
          <p:cNvPr id="143" name="Shape 143"/>
          <p:cNvSpPr txBox="1"/>
          <p:nvPr/>
        </p:nvSpPr>
        <p:spPr>
          <a:xfrm>
            <a:off x="4004400" y="4522475"/>
            <a:ext cx="51396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This is a slice at 17 points’ lead as an example (note 83-66 = 17)</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Shape 148"/>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900"/>
              <a:t>Exploring the Data: Quick Regression of Scoring vs Time</a:t>
            </a:r>
            <a:endParaRPr sz="2900"/>
          </a:p>
        </p:txBody>
      </p:sp>
      <p:sp>
        <p:nvSpPr>
          <p:cNvPr id="149" name="Shape 149"/>
          <p:cNvSpPr txBox="1"/>
          <p:nvPr>
            <p:ph idx="1" type="body"/>
          </p:nvPr>
        </p:nvSpPr>
        <p:spPr>
          <a:xfrm>
            <a:off x="74325" y="1017475"/>
            <a:ext cx="4001100" cy="34716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Early Project Challenge: Relating the hoop / loop index to “Minutes Remaining”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Solution: Linear regression to find the coefficients for this relationship</a:t>
            </a:r>
            <a:endParaRPr>
              <a:solidFill>
                <a:srgbClr val="000000"/>
              </a:solidFill>
            </a:endParaRPr>
          </a:p>
          <a:p>
            <a:pPr indent="-342900" lvl="0" marL="457200" rtl="0">
              <a:spcBef>
                <a:spcPts val="1600"/>
              </a:spcBef>
              <a:spcAft>
                <a:spcPts val="1600"/>
              </a:spcAft>
              <a:buClr>
                <a:srgbClr val="000000"/>
              </a:buClr>
              <a:buSzPts val="1800"/>
              <a:buChar char="-"/>
            </a:pPr>
            <a:r>
              <a:rPr lang="en">
                <a:solidFill>
                  <a:srgbClr val="000000"/>
                </a:solidFill>
              </a:rPr>
              <a:t>Sliced at the k=35th-to-last hoop</a:t>
            </a:r>
            <a:endParaRPr>
              <a:solidFill>
                <a:srgbClr val="000000"/>
              </a:solidFill>
            </a:endParaRPr>
          </a:p>
        </p:txBody>
      </p:sp>
      <p:pic>
        <p:nvPicPr>
          <p:cNvPr id="150" name="Shape 150"/>
          <p:cNvPicPr preferRelativeResize="0"/>
          <p:nvPr/>
        </p:nvPicPr>
        <p:blipFill>
          <a:blip r:embed="rId4">
            <a:alphaModFix/>
          </a:blip>
          <a:stretch>
            <a:fillRect/>
          </a:stretch>
        </p:blipFill>
        <p:spPr>
          <a:xfrm>
            <a:off x="4227825" y="1169875"/>
            <a:ext cx="4763775" cy="2516711"/>
          </a:xfrm>
          <a:prstGeom prst="rect">
            <a:avLst/>
          </a:prstGeom>
          <a:noFill/>
          <a:ln>
            <a:noFill/>
          </a:ln>
          <a:effectLst>
            <a:outerShdw blurRad="57150" rotWithShape="0" algn="bl" dir="2160000" dist="209550">
              <a:srgbClr val="000000">
                <a:alpha val="17000"/>
              </a:srgbClr>
            </a:outerShdw>
          </a:effectLst>
        </p:spPr>
      </p:pic>
      <p:sp>
        <p:nvSpPr>
          <p:cNvPr id="151" name="Shape 151"/>
          <p:cNvSpPr txBox="1"/>
          <p:nvPr/>
        </p:nvSpPr>
        <p:spPr>
          <a:xfrm>
            <a:off x="89125" y="3783375"/>
            <a:ext cx="8971500" cy="130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600"/>
              </a:spcAft>
              <a:buNone/>
            </a:pPr>
            <a:r>
              <a:rPr lang="en">
                <a:solidFill>
                  <a:schemeClr val="dk1"/>
                </a:solidFill>
              </a:rPr>
              <a:t>“Basketball games can be reasonably well modeled as a series of independent one-minute rounds consisting of approximately one possession for each team.” -Dr. Sharad Goel of Stanford University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Shape 156"/>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Multiple Regression via R’s contour() function</a:t>
            </a:r>
            <a:endParaRPr/>
          </a:p>
        </p:txBody>
      </p:sp>
      <p:pic>
        <p:nvPicPr>
          <p:cNvPr id="157" name="Shape 157"/>
          <p:cNvPicPr preferRelativeResize="0"/>
          <p:nvPr/>
        </p:nvPicPr>
        <p:blipFill>
          <a:blip r:embed="rId4">
            <a:alphaModFix/>
          </a:blip>
          <a:stretch>
            <a:fillRect/>
          </a:stretch>
        </p:blipFill>
        <p:spPr>
          <a:xfrm>
            <a:off x="845850" y="975212"/>
            <a:ext cx="6839850" cy="3770925"/>
          </a:xfrm>
          <a:prstGeom prst="rect">
            <a:avLst/>
          </a:prstGeom>
          <a:noFill/>
          <a:ln>
            <a:noFill/>
          </a:ln>
          <a:effectLst>
            <a:outerShdw blurRad="57150" rotWithShape="0" algn="bl" dir="2400000" dist="180975">
              <a:srgbClr val="000000">
                <a:alpha val="21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Shape 162"/>
          <p:cNvSpPr txBox="1"/>
          <p:nvPr>
            <p:ph type="title"/>
          </p:nvPr>
        </p:nvSpPr>
        <p:spPr>
          <a:xfrm>
            <a:off x="240000" y="-42100"/>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Product: Introducing Hooply</a:t>
            </a:r>
            <a:endParaRPr/>
          </a:p>
        </p:txBody>
      </p:sp>
      <p:pic>
        <p:nvPicPr>
          <p:cNvPr id="163" name="Shape 163"/>
          <p:cNvPicPr preferRelativeResize="0"/>
          <p:nvPr/>
        </p:nvPicPr>
        <p:blipFill>
          <a:blip r:embed="rId4">
            <a:alphaModFix/>
          </a:blip>
          <a:stretch>
            <a:fillRect/>
          </a:stretch>
        </p:blipFill>
        <p:spPr>
          <a:xfrm>
            <a:off x="418588" y="733100"/>
            <a:ext cx="8306827" cy="4105600"/>
          </a:xfrm>
          <a:prstGeom prst="rect">
            <a:avLst/>
          </a:prstGeom>
          <a:noFill/>
          <a:ln>
            <a:noFill/>
          </a:ln>
          <a:effectLst>
            <a:outerShdw blurRad="57150" rotWithShape="0" algn="bl" dir="2400000" dist="180975">
              <a:srgbClr val="000000">
                <a:alpha val="2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Shape 168"/>
          <p:cNvSpPr txBox="1"/>
          <p:nvPr>
            <p:ph type="title"/>
          </p:nvPr>
        </p:nvSpPr>
        <p:spPr>
          <a:xfrm>
            <a:off x="311700" y="1235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 Model Validation via Rate of Scoring </a:t>
            </a:r>
            <a:endParaRPr/>
          </a:p>
        </p:txBody>
      </p:sp>
      <p:sp>
        <p:nvSpPr>
          <p:cNvPr id="169" name="Shape 169"/>
          <p:cNvSpPr txBox="1"/>
          <p:nvPr>
            <p:ph idx="1" type="body"/>
          </p:nvPr>
        </p:nvSpPr>
        <p:spPr>
          <a:xfrm>
            <a:off x="263900" y="817725"/>
            <a:ext cx="3298800" cy="2574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Distance = rate * time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Total points = scoring rate * game length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2006/07 NBA season avg. total points per team per game was: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rPr lang="en">
                <a:solidFill>
                  <a:srgbClr val="000000"/>
                </a:solidFill>
              </a:rPr>
              <a:t>	</a:t>
            </a:r>
            <a:endParaRPr>
              <a:solidFill>
                <a:srgbClr val="000000"/>
              </a:solidFill>
            </a:endParaRPr>
          </a:p>
        </p:txBody>
      </p:sp>
      <p:pic>
        <p:nvPicPr>
          <p:cNvPr id="170" name="Shape 170"/>
          <p:cNvPicPr preferRelativeResize="0"/>
          <p:nvPr/>
        </p:nvPicPr>
        <p:blipFill>
          <a:blip r:embed="rId4">
            <a:alphaModFix/>
          </a:blip>
          <a:stretch>
            <a:fillRect/>
          </a:stretch>
        </p:blipFill>
        <p:spPr>
          <a:xfrm>
            <a:off x="3794100" y="817713"/>
            <a:ext cx="5181600" cy="4200525"/>
          </a:xfrm>
          <a:prstGeom prst="rect">
            <a:avLst/>
          </a:prstGeom>
          <a:noFill/>
          <a:ln>
            <a:noFill/>
          </a:ln>
          <a:effectLst>
            <a:outerShdw blurRad="57150" rotWithShape="0" algn="bl" dir="2340000" dist="190500">
              <a:srgbClr val="000000">
                <a:alpha val="19000"/>
              </a:srgbClr>
            </a:outerShdw>
          </a:effectLst>
        </p:spPr>
      </p:pic>
      <p:sp>
        <p:nvSpPr>
          <p:cNvPr id="171" name="Shape 171"/>
          <p:cNvSpPr txBox="1"/>
          <p:nvPr/>
        </p:nvSpPr>
        <p:spPr>
          <a:xfrm>
            <a:off x="2008050" y="2838425"/>
            <a:ext cx="1295700" cy="5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dk1"/>
                </a:solidFill>
              </a:rPr>
              <a:t>98.7</a:t>
            </a:r>
            <a:endParaRPr/>
          </a:p>
        </p:txBody>
      </p:sp>
      <p:pic>
        <p:nvPicPr>
          <p:cNvPr id="172" name="Shape 172"/>
          <p:cNvPicPr preferRelativeResize="0"/>
          <p:nvPr/>
        </p:nvPicPr>
        <p:blipFill rotWithShape="1">
          <a:blip r:embed="rId5">
            <a:alphaModFix/>
          </a:blip>
          <a:srcRect b="0" l="0" r="0" t="80236"/>
          <a:stretch/>
        </p:blipFill>
        <p:spPr>
          <a:xfrm>
            <a:off x="174975" y="3797375"/>
            <a:ext cx="3476625" cy="538375"/>
          </a:xfrm>
          <a:prstGeom prst="rect">
            <a:avLst/>
          </a:prstGeom>
          <a:noFill/>
          <a:ln>
            <a:noFill/>
          </a:ln>
          <a:effectLst>
            <a:outerShdw blurRad="57150" rotWithShape="0" algn="bl" dir="2340000" dist="123825">
              <a:srgbClr val="000000">
                <a:alpha val="18000"/>
              </a:srgbClr>
            </a:outerShdw>
          </a:effectLst>
        </p:spPr>
      </p:pic>
      <p:sp>
        <p:nvSpPr>
          <p:cNvPr id="173" name="Shape 173"/>
          <p:cNvSpPr txBox="1"/>
          <p:nvPr/>
        </p:nvSpPr>
        <p:spPr>
          <a:xfrm>
            <a:off x="83450" y="4335750"/>
            <a:ext cx="38916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In 10k runs, home and away avg. score (above) </a:t>
            </a:r>
            <a:endParaRPr>
              <a:latin typeface="Times New Roman"/>
              <a:ea typeface="Times New Roman"/>
              <a:cs typeface="Times New Roman"/>
              <a:sym typeface="Times New Roman"/>
            </a:endParaRPr>
          </a:p>
          <a:p>
            <a:pPr indent="0" lvl="0" marL="0" rtl="0">
              <a:spcBef>
                <a:spcPts val="0"/>
              </a:spcBef>
              <a:spcAft>
                <a:spcPts val="0"/>
              </a:spcAft>
              <a:buNone/>
            </a:pPr>
            <a:r>
              <a:rPr lang="en">
                <a:latin typeface="Times New Roman"/>
                <a:ea typeface="Times New Roman"/>
                <a:cs typeface="Times New Roman"/>
                <a:sym typeface="Times New Roman"/>
              </a:rPr>
              <a:t>were within normal range</a:t>
            </a:r>
            <a:endParaRPr>
              <a:latin typeface="Times New Roman"/>
              <a:ea typeface="Times New Roman"/>
              <a:cs typeface="Times New Roman"/>
              <a:sym typeface="Times New Roman"/>
            </a:endParaRPr>
          </a:p>
        </p:txBody>
      </p:sp>
      <p:sp>
        <p:nvSpPr>
          <p:cNvPr id="174" name="Shape 174"/>
          <p:cNvSpPr txBox="1"/>
          <p:nvPr/>
        </p:nvSpPr>
        <p:spPr>
          <a:xfrm>
            <a:off x="0" y="3114875"/>
            <a:ext cx="3651600" cy="6825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91 - 119: Range of historical NBA season average game-scores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Shape 179"/>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 Model Validation via Home vs Away</a:t>
            </a:r>
            <a:endParaRPr/>
          </a:p>
        </p:txBody>
      </p:sp>
      <p:sp>
        <p:nvSpPr>
          <p:cNvPr id="180" name="Shape 180"/>
          <p:cNvSpPr txBox="1"/>
          <p:nvPr/>
        </p:nvSpPr>
        <p:spPr>
          <a:xfrm>
            <a:off x="4940088" y="3119775"/>
            <a:ext cx="40356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Customized “HomeWinQApp()” to calculate away and home team records within GameflowMaker4() over 50 games</a:t>
            </a:r>
            <a:endParaRPr>
              <a:latin typeface="Times New Roman"/>
              <a:ea typeface="Times New Roman"/>
              <a:cs typeface="Times New Roman"/>
              <a:sym typeface="Times New Roman"/>
            </a:endParaRPr>
          </a:p>
        </p:txBody>
      </p:sp>
      <p:pic>
        <p:nvPicPr>
          <p:cNvPr id="181" name="Shape 181"/>
          <p:cNvPicPr preferRelativeResize="0"/>
          <p:nvPr/>
        </p:nvPicPr>
        <p:blipFill>
          <a:blip r:embed="rId4">
            <a:alphaModFix/>
          </a:blip>
          <a:stretch>
            <a:fillRect/>
          </a:stretch>
        </p:blipFill>
        <p:spPr>
          <a:xfrm>
            <a:off x="5293575" y="1436925"/>
            <a:ext cx="2952750" cy="1647825"/>
          </a:xfrm>
          <a:prstGeom prst="rect">
            <a:avLst/>
          </a:prstGeom>
          <a:noFill/>
          <a:ln>
            <a:noFill/>
          </a:ln>
          <a:effectLst>
            <a:outerShdw blurRad="57150" rotWithShape="0" algn="bl" dir="2340000" dist="123825">
              <a:srgbClr val="000000">
                <a:alpha val="20000"/>
              </a:srgbClr>
            </a:outerShdw>
          </a:effectLst>
        </p:spPr>
      </p:pic>
      <p:pic>
        <p:nvPicPr>
          <p:cNvPr id="182" name="Shape 182"/>
          <p:cNvPicPr preferRelativeResize="0"/>
          <p:nvPr/>
        </p:nvPicPr>
        <p:blipFill>
          <a:blip r:embed="rId5">
            <a:alphaModFix/>
          </a:blip>
          <a:stretch>
            <a:fillRect/>
          </a:stretch>
        </p:blipFill>
        <p:spPr>
          <a:xfrm>
            <a:off x="152400" y="1436925"/>
            <a:ext cx="4516425" cy="3003190"/>
          </a:xfrm>
          <a:prstGeom prst="rect">
            <a:avLst/>
          </a:prstGeom>
          <a:noFill/>
          <a:ln>
            <a:noFill/>
          </a:ln>
          <a:effectLst>
            <a:outerShdw blurRad="57150" rotWithShape="0" algn="bl" dir="2400000" dist="180975">
              <a:srgbClr val="000000">
                <a:alpha val="19000"/>
              </a:srgbClr>
            </a:outerShdw>
          </a:effectLst>
        </p:spPr>
      </p:pic>
      <p:sp>
        <p:nvSpPr>
          <p:cNvPr id="183" name="Shape 183"/>
          <p:cNvSpPr txBox="1"/>
          <p:nvPr/>
        </p:nvSpPr>
        <p:spPr>
          <a:xfrm>
            <a:off x="1767675" y="4461000"/>
            <a:ext cx="1684500" cy="47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1975 through 2016</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Shape 188"/>
          <p:cNvSpPr txBox="1"/>
          <p:nvPr>
            <p:ph type="title"/>
          </p:nvPr>
        </p:nvSpPr>
        <p:spPr>
          <a:xfrm>
            <a:off x="6269975" y="130213"/>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p:txBody>
      </p:sp>
      <p:sp>
        <p:nvSpPr>
          <p:cNvPr id="189" name="Shape 189"/>
          <p:cNvSpPr txBox="1"/>
          <p:nvPr>
            <p:ph idx="1" type="body"/>
          </p:nvPr>
        </p:nvSpPr>
        <p:spPr>
          <a:xfrm>
            <a:off x="6017425" y="793138"/>
            <a:ext cx="3160800" cy="3808800"/>
          </a:xfrm>
          <a:prstGeom prst="rect">
            <a:avLst/>
          </a:prstGeom>
        </p:spPr>
        <p:txBody>
          <a:bodyPr anchorCtr="0" anchor="t" bIns="91425" lIns="91425" spcFirstLastPara="1" rIns="91425" wrap="square" tIns="91425">
            <a:noAutofit/>
          </a:bodyPr>
          <a:lstStyle/>
          <a:p>
            <a:pPr indent="-304800" lvl="0" marL="457200" rtl="0">
              <a:spcBef>
                <a:spcPts val="1000"/>
              </a:spcBef>
              <a:spcAft>
                <a:spcPts val="0"/>
              </a:spcAft>
              <a:buClr>
                <a:srgbClr val="000000"/>
              </a:buClr>
              <a:buSzPts val="1200"/>
              <a:buChar char="-"/>
            </a:pPr>
            <a:r>
              <a:rPr lang="en" sz="1200">
                <a:solidFill>
                  <a:schemeClr val="dk1"/>
                </a:solidFill>
              </a:rPr>
              <a:t>The Bulls have struggled and become a non-competitive team</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Since the injury, Rose has been traded 3 times</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The former hundred million dollar MVP is now playing on a 1-year $400k contract </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Devastating, avoidable injuries can tear apart a star studded team for a franchise worth billions.</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Hooply can help coaches overcome mistakes and better-understand </a:t>
            </a:r>
            <a:r>
              <a:rPr b="1" lang="en" sz="1200">
                <a:solidFill>
                  <a:srgbClr val="000000"/>
                </a:solidFill>
              </a:rPr>
              <a:t>when</a:t>
            </a:r>
            <a:r>
              <a:rPr lang="en" sz="1200">
                <a:solidFill>
                  <a:srgbClr val="000000"/>
                </a:solidFill>
              </a:rPr>
              <a:t> it’s time to substitute </a:t>
            </a:r>
            <a:r>
              <a:rPr b="1" lang="en" sz="1200">
                <a:solidFill>
                  <a:srgbClr val="000000"/>
                </a:solidFill>
              </a:rPr>
              <a:t>out</a:t>
            </a:r>
            <a:r>
              <a:rPr lang="en" sz="1200">
                <a:solidFill>
                  <a:srgbClr val="000000"/>
                </a:solidFill>
              </a:rPr>
              <a:t> high value players</a:t>
            </a:r>
            <a:endParaRPr sz="1200">
              <a:solidFill>
                <a:srgbClr val="000000"/>
              </a:solidFill>
            </a:endParaRPr>
          </a:p>
          <a:p>
            <a:pPr indent="0" lvl="0" marL="0" rtl="0">
              <a:spcBef>
                <a:spcPts val="1600"/>
              </a:spcBef>
              <a:spcAft>
                <a:spcPts val="1600"/>
              </a:spcAft>
              <a:buNone/>
            </a:pPr>
            <a:r>
              <a:t/>
            </a:r>
            <a:endParaRPr sz="1200">
              <a:solidFill>
                <a:srgbClr val="000000"/>
              </a:solidFill>
            </a:endParaRPr>
          </a:p>
        </p:txBody>
      </p:sp>
      <p:pic>
        <p:nvPicPr>
          <p:cNvPr id="190" name="Shape 190"/>
          <p:cNvPicPr preferRelativeResize="0"/>
          <p:nvPr/>
        </p:nvPicPr>
        <p:blipFill>
          <a:blip r:embed="rId4">
            <a:alphaModFix/>
          </a:blip>
          <a:stretch>
            <a:fillRect/>
          </a:stretch>
        </p:blipFill>
        <p:spPr>
          <a:xfrm>
            <a:off x="-252333" y="0"/>
            <a:ext cx="3707358" cy="2290725"/>
          </a:xfrm>
          <a:prstGeom prst="rect">
            <a:avLst/>
          </a:prstGeom>
          <a:noFill/>
          <a:ln>
            <a:noFill/>
          </a:ln>
          <a:effectLst>
            <a:outerShdw blurRad="57150" rotWithShape="0" algn="bl" dir="4380000" dist="200025">
              <a:srgbClr val="000000">
                <a:alpha val="17000"/>
              </a:srgbClr>
            </a:outerShdw>
          </a:effectLst>
        </p:spPr>
      </p:pic>
      <p:pic>
        <p:nvPicPr>
          <p:cNvPr id="191" name="Shape 191"/>
          <p:cNvPicPr preferRelativeResize="0"/>
          <p:nvPr/>
        </p:nvPicPr>
        <p:blipFill>
          <a:blip r:embed="rId5">
            <a:alphaModFix/>
          </a:blip>
          <a:stretch>
            <a:fillRect/>
          </a:stretch>
        </p:blipFill>
        <p:spPr>
          <a:xfrm>
            <a:off x="3227600" y="32350"/>
            <a:ext cx="2789813" cy="2610650"/>
          </a:xfrm>
          <a:prstGeom prst="rect">
            <a:avLst/>
          </a:prstGeom>
          <a:noFill/>
          <a:ln>
            <a:noFill/>
          </a:ln>
          <a:effectLst>
            <a:outerShdw blurRad="57150" rotWithShape="0" algn="bl" dir="3240000" dist="200025">
              <a:srgbClr val="000000">
                <a:alpha val="17000"/>
              </a:srgbClr>
            </a:outerShdw>
          </a:effectLst>
        </p:spPr>
      </p:pic>
      <p:pic>
        <p:nvPicPr>
          <p:cNvPr id="192" name="Shape 192"/>
          <p:cNvPicPr preferRelativeResize="0"/>
          <p:nvPr/>
        </p:nvPicPr>
        <p:blipFill>
          <a:blip r:embed="rId6">
            <a:alphaModFix/>
          </a:blip>
          <a:stretch>
            <a:fillRect/>
          </a:stretch>
        </p:blipFill>
        <p:spPr>
          <a:xfrm>
            <a:off x="-139500" y="2488650"/>
            <a:ext cx="3367125" cy="2242972"/>
          </a:xfrm>
          <a:prstGeom prst="rect">
            <a:avLst/>
          </a:prstGeom>
          <a:noFill/>
          <a:ln>
            <a:noFill/>
          </a:ln>
          <a:effectLst>
            <a:outerShdw blurRad="57150" rotWithShape="0" algn="bl" dir="2820000" dist="200025">
              <a:srgbClr val="000000">
                <a:alpha val="17000"/>
              </a:srgbClr>
            </a:outerShdw>
          </a:effectLst>
        </p:spPr>
      </p:pic>
      <p:pic>
        <p:nvPicPr>
          <p:cNvPr id="193" name="Shape 193"/>
          <p:cNvPicPr preferRelativeResize="0"/>
          <p:nvPr/>
        </p:nvPicPr>
        <p:blipFill>
          <a:blip r:embed="rId7">
            <a:alphaModFix/>
          </a:blip>
          <a:stretch>
            <a:fillRect/>
          </a:stretch>
        </p:blipFill>
        <p:spPr>
          <a:xfrm>
            <a:off x="3273188" y="2643000"/>
            <a:ext cx="2698662" cy="2290725"/>
          </a:xfrm>
          <a:prstGeom prst="rect">
            <a:avLst/>
          </a:prstGeom>
          <a:noFill/>
          <a:ln>
            <a:noFill/>
          </a:ln>
          <a:effectLst>
            <a:outerShdw blurRad="57150" rotWithShape="0" algn="bl" dir="3480000" dist="180975">
              <a:srgbClr val="000000">
                <a:alpha val="17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Shape 63"/>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Presentation Road Map</a:t>
            </a:r>
            <a:endParaRPr/>
          </a:p>
        </p:txBody>
      </p:sp>
      <p:sp>
        <p:nvSpPr>
          <p:cNvPr id="64" name="Shape 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b="1" lang="en">
                <a:solidFill>
                  <a:srgbClr val="000000"/>
                </a:solidFill>
              </a:rPr>
              <a:t>Problem Statement:</a:t>
            </a:r>
            <a:r>
              <a:rPr lang="en">
                <a:solidFill>
                  <a:srgbClr val="000000"/>
                </a:solidFill>
              </a:rPr>
              <a:t> Big Markets, Little Quantification</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The Data:</a:t>
            </a:r>
            <a:r>
              <a:rPr lang="en">
                <a:solidFill>
                  <a:srgbClr val="000000"/>
                </a:solidFill>
              </a:rPr>
              <a:t> Used a simulation and various model validation strategies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Exploratory Visualizations:</a:t>
            </a:r>
            <a:r>
              <a:rPr lang="en">
                <a:solidFill>
                  <a:srgbClr val="000000"/>
                </a:solidFill>
              </a:rPr>
              <a:t> Seeing the data</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Regression Analysis</a:t>
            </a:r>
            <a:r>
              <a:rPr lang="en">
                <a:solidFill>
                  <a:srgbClr val="000000"/>
                </a:solidFill>
              </a:rPr>
              <a:t>: Key Data Insights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The Product: </a:t>
            </a:r>
            <a:r>
              <a:rPr lang="en">
                <a:solidFill>
                  <a:srgbClr val="000000"/>
                </a:solidFill>
              </a:rPr>
              <a:t>A Web-App for Communicating Regression Insights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Results &amp; Conclusion</a:t>
            </a:r>
            <a:endParaRPr b="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97" name="Shape 197"/>
        <p:cNvGrpSpPr/>
        <p:nvPr/>
      </p:nvGrpSpPr>
      <p:grpSpPr>
        <a:xfrm>
          <a:off x="0" y="0"/>
          <a:ext cx="0" cy="0"/>
          <a:chOff x="0" y="0"/>
          <a:chExt cx="0" cy="0"/>
        </a:xfrm>
      </p:grpSpPr>
      <p:sp>
        <p:nvSpPr>
          <p:cNvPr id="198" name="Shape 198"/>
          <p:cNvSpPr txBox="1"/>
          <p:nvPr>
            <p:ph idx="1" type="subTitle"/>
          </p:nvPr>
        </p:nvSpPr>
        <p:spPr>
          <a:xfrm>
            <a:off x="4207225" y="735575"/>
            <a:ext cx="4936800" cy="43635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1</a:t>
            </a:r>
            <a:r>
              <a:rPr b="1" lang="en" sz="1200">
                <a:solidFill>
                  <a:schemeClr val="dk1"/>
                </a:solidFill>
              </a:rPr>
              <a:t>. Mertens, J.F. &amp; Zamir, S. Int J Game Theory (1976) 5: 187. </a:t>
            </a:r>
            <a:r>
              <a:rPr b="1" lang="en" sz="1200" u="sng">
                <a:solidFill>
                  <a:schemeClr val="accent5"/>
                </a:solidFill>
                <a:hlinkClick r:id="rId3"/>
              </a:rPr>
              <a:t>https://doi.org/10.1007/BF01761601</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rgbClr val="000000"/>
                </a:solidFill>
              </a:rPr>
              <a:t>2. Westfall, Peter H. “Graphical Presentation of a Basketball Game.” The American Statistician, vol. 44, no. 4, 1990</a:t>
            </a:r>
            <a:endParaRPr b="1" sz="1200">
              <a:solidFill>
                <a:srgbClr val="000000"/>
              </a:solidFill>
            </a:endParaRPr>
          </a:p>
          <a:p>
            <a:pPr indent="457200" lvl="0" marL="0" rtl="0" algn="l">
              <a:lnSpc>
                <a:spcPct val="115000"/>
              </a:lnSpc>
              <a:spcBef>
                <a:spcPts val="0"/>
              </a:spcBef>
              <a:spcAft>
                <a:spcPts val="0"/>
              </a:spcAft>
              <a:buNone/>
            </a:pPr>
            <a:r>
              <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rgbClr val="000000"/>
                </a:solidFill>
              </a:rPr>
              <a:t>3. Lewis, Michael. Moneyball. New York : W.W. Norton, 2004.</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 4. Goel, Sharad. "How Close Is Close?" Messy Matters, May 31, 2012. http://messymatters.com/moneyball/</a:t>
            </a:r>
            <a:endParaRPr b="1" sz="12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457200" lvl="0" marL="0" rtl="0" algn="l">
              <a:lnSpc>
                <a:spcPct val="115000"/>
              </a:lnSpc>
              <a:spcBef>
                <a:spcPts val="0"/>
              </a:spcBef>
              <a:spcAft>
                <a:spcPts val="0"/>
              </a:spcAft>
              <a:buNone/>
            </a:pPr>
            <a:r>
              <a:rPr b="1" lang="en" sz="1200">
                <a:solidFill>
                  <a:schemeClr val="dk1"/>
                </a:solidFill>
              </a:rPr>
              <a:t>5. </a:t>
            </a:r>
            <a:r>
              <a:rPr b="1" lang="en" sz="1200">
                <a:solidFill>
                  <a:schemeClr val="dk1"/>
                </a:solidFill>
              </a:rPr>
              <a:t>Haberstroh, Tom. (2015, January 28). Home-court advantage? Not so much</a:t>
            </a:r>
            <a:endParaRPr b="1" sz="1200">
              <a:solidFill>
                <a:schemeClr val="dk1"/>
              </a:solidFill>
            </a:endParaRPr>
          </a:p>
          <a:p>
            <a:pPr indent="457200" lvl="0" marL="0" rtl="0" algn="l">
              <a:lnSpc>
                <a:spcPct val="115000"/>
              </a:lnSpc>
              <a:spcBef>
                <a:spcPts val="0"/>
              </a:spcBef>
              <a:spcAft>
                <a:spcPts val="0"/>
              </a:spcAft>
              <a:buNone/>
            </a:pPr>
            <a:r>
              <a:t/>
            </a:r>
            <a:endParaRPr b="1" sz="1200">
              <a:solidFill>
                <a:schemeClr val="dk1"/>
              </a:solidFill>
            </a:endParaRPr>
          </a:p>
          <a:p>
            <a:pPr indent="457200" lvl="0" marL="0" rtl="0" algn="l">
              <a:lnSpc>
                <a:spcPct val="115000"/>
              </a:lnSpc>
              <a:spcBef>
                <a:spcPts val="0"/>
              </a:spcBef>
              <a:spcAft>
                <a:spcPts val="0"/>
              </a:spcAft>
              <a:buNone/>
            </a:pPr>
            <a:r>
              <a:rPr b="1" lang="en" sz="1200">
                <a:solidFill>
                  <a:schemeClr val="dk1"/>
                </a:solidFill>
              </a:rPr>
              <a:t>6</a:t>
            </a:r>
            <a:r>
              <a:rPr b="1" lang="en" sz="1200">
                <a:solidFill>
                  <a:schemeClr val="dk1"/>
                </a:solidFill>
              </a:rPr>
              <a:t>. Badenhausen, Kurt. (2016, December 15) The Average Player Salary </a:t>
            </a:r>
            <a:endParaRPr b="1" sz="1200">
              <a:solidFill>
                <a:schemeClr val="dk1"/>
              </a:solidFill>
            </a:endParaRPr>
          </a:p>
          <a:p>
            <a:pPr indent="457200" lvl="0" marL="0" rtl="0" algn="l">
              <a:lnSpc>
                <a:spcPct val="115000"/>
              </a:lnSpc>
              <a:spcBef>
                <a:spcPts val="0"/>
              </a:spcBef>
              <a:spcAft>
                <a:spcPts val="0"/>
              </a:spcAft>
              <a:buNone/>
            </a:pPr>
            <a:r>
              <a:t/>
            </a:r>
            <a:endParaRPr b="1" sz="12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7</a:t>
            </a:r>
            <a:r>
              <a:rPr b="1" lang="en" sz="1200">
                <a:solidFill>
                  <a:schemeClr val="dk1"/>
                </a:solidFill>
              </a:rPr>
              <a:t>. Friedell, Nick. (2017, October 24) The Story Of The Chicago Bulls’ Downfall.</a:t>
            </a:r>
            <a:endParaRPr sz="1100">
              <a:solidFill>
                <a:srgbClr val="000000"/>
              </a:solidFill>
            </a:endParaRPr>
          </a:p>
        </p:txBody>
      </p:sp>
      <p:sp>
        <p:nvSpPr>
          <p:cNvPr id="199" name="Shape 199"/>
          <p:cNvSpPr txBox="1"/>
          <p:nvPr>
            <p:ph type="ctrTitle"/>
          </p:nvPr>
        </p:nvSpPr>
        <p:spPr>
          <a:xfrm>
            <a:off x="4572000" y="144450"/>
            <a:ext cx="5120700" cy="7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Impact"/>
                <a:ea typeface="Impact"/>
                <a:cs typeface="Impact"/>
                <a:sym typeface="Impact"/>
              </a:rPr>
              <a:t>Citations:</a:t>
            </a:r>
            <a:endParaRPr sz="3600">
              <a:solidFill>
                <a:srgbClr val="434343"/>
              </a:solidFill>
              <a:latin typeface="Impact"/>
              <a:ea typeface="Impact"/>
              <a:cs typeface="Impact"/>
              <a:sym typeface="Impact"/>
            </a:endParaRPr>
          </a:p>
        </p:txBody>
      </p:sp>
      <p:pic>
        <p:nvPicPr>
          <p:cNvPr id="200" name="Shape 200"/>
          <p:cNvPicPr preferRelativeResize="0"/>
          <p:nvPr/>
        </p:nvPicPr>
        <p:blipFill rotWithShape="1">
          <a:blip r:embed="rId4">
            <a:alphaModFix/>
          </a:blip>
          <a:srcRect b="0" l="783" r="2429" t="0"/>
          <a:stretch/>
        </p:blipFill>
        <p:spPr>
          <a:xfrm>
            <a:off x="32900" y="175075"/>
            <a:ext cx="4072100" cy="2396675"/>
          </a:xfrm>
          <a:prstGeom prst="rect">
            <a:avLst/>
          </a:prstGeom>
          <a:noFill/>
          <a:ln>
            <a:noFill/>
          </a:ln>
          <a:effectLst>
            <a:outerShdw blurRad="57150" rotWithShape="0" algn="bl" dir="2400000" dist="180975">
              <a:srgbClr val="000000">
                <a:alpha val="21000"/>
              </a:srgbClr>
            </a:outerShdw>
          </a:effectLst>
        </p:spPr>
      </p:pic>
      <p:pic>
        <p:nvPicPr>
          <p:cNvPr id="201" name="Shape 201"/>
          <p:cNvPicPr preferRelativeResize="0"/>
          <p:nvPr/>
        </p:nvPicPr>
        <p:blipFill>
          <a:blip r:embed="rId5">
            <a:alphaModFix/>
          </a:blip>
          <a:stretch>
            <a:fillRect/>
          </a:stretch>
        </p:blipFill>
        <p:spPr>
          <a:xfrm>
            <a:off x="32900" y="2619213"/>
            <a:ext cx="3908800" cy="2187650"/>
          </a:xfrm>
          <a:prstGeom prst="rect">
            <a:avLst/>
          </a:prstGeom>
          <a:noFill/>
          <a:ln>
            <a:noFill/>
          </a:ln>
          <a:effectLst>
            <a:outerShdw blurRad="57150" rotWithShape="0" algn="bl" dir="2400000" dist="180975">
              <a:srgbClr val="000000">
                <a:alpha val="19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Shape 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                                         </a:t>
            </a:r>
            <a:endParaRPr>
              <a:solidFill>
                <a:srgbClr val="000000"/>
              </a:solidFill>
            </a:endParaRPr>
          </a:p>
          <a:p>
            <a:pPr indent="0" lvl="0" marL="0" rtl="0">
              <a:spcBef>
                <a:spcPts val="1600"/>
              </a:spcBef>
              <a:spcAft>
                <a:spcPts val="0"/>
              </a:spcAft>
              <a:buNone/>
            </a:pPr>
            <a:r>
              <a:rPr lang="en">
                <a:solidFill>
                  <a:srgbClr val="000000"/>
                </a:solidFill>
              </a:rPr>
              <a:t>User Market:</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Coaches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Fans</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Team Executives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Gamblers and Bookmakers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07" name="Shape 207"/>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Conclusion</a:t>
            </a:r>
            <a:endParaRPr/>
          </a:p>
          <a:p>
            <a:pPr indent="0" lvl="0" marL="0" rtl="0">
              <a:spcBef>
                <a:spcPts val="0"/>
              </a:spcBef>
              <a:spcAft>
                <a:spcPts val="0"/>
              </a:spcAft>
              <a:buNone/>
            </a:pPr>
            <a:r>
              <a:t/>
            </a:r>
            <a:endParaRPr/>
          </a:p>
        </p:txBody>
      </p:sp>
      <p:sp>
        <p:nvSpPr>
          <p:cNvPr id="208" name="Shape 208"/>
          <p:cNvSpPr txBox="1"/>
          <p:nvPr/>
        </p:nvSpPr>
        <p:spPr>
          <a:xfrm>
            <a:off x="3388275" y="962700"/>
            <a:ext cx="5650500" cy="1525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 sz="6000">
                <a:solidFill>
                  <a:schemeClr val="dk1"/>
                </a:solidFill>
              </a:rPr>
              <a:t>bit.ly/hooply</a:t>
            </a:r>
            <a:endParaRPr sz="6000"/>
          </a:p>
        </p:txBody>
      </p:sp>
      <p:sp>
        <p:nvSpPr>
          <p:cNvPr id="209" name="Shape 209"/>
          <p:cNvSpPr txBox="1"/>
          <p:nvPr/>
        </p:nvSpPr>
        <p:spPr>
          <a:xfrm>
            <a:off x="4903500" y="2571750"/>
            <a:ext cx="3726000" cy="1847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dk1"/>
                </a:solidFill>
              </a:rPr>
              <a:t>Insert Github link here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Statement </a:t>
            </a:r>
            <a:endParaRPr/>
          </a:p>
        </p:txBody>
      </p:sp>
      <p:sp>
        <p:nvSpPr>
          <p:cNvPr id="70" name="Shape 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From player salaries to online sports gambling - basketball has become a billion dollar business, and as star players’ salaries now cross $30 million annually, mitigating the risk of needless injury to highly paid NBA players is key for preserving and protecting capital. </a:t>
            </a:r>
            <a:endParaRPr>
              <a:solidFill>
                <a:srgbClr val="000000"/>
              </a:solidFill>
            </a:endParaRPr>
          </a:p>
          <a:p>
            <a:pPr indent="0" lvl="0" marL="0" rtl="0">
              <a:spcBef>
                <a:spcPts val="1600"/>
              </a:spcBef>
              <a:spcAft>
                <a:spcPts val="1600"/>
              </a:spcAft>
              <a:buNone/>
            </a:pPr>
            <a:r>
              <a:rPr lang="en">
                <a:solidFill>
                  <a:srgbClr val="000000"/>
                </a:solidFill>
              </a:rPr>
              <a:t>In 2012, the NBA MVP and star of the Chicago Bulls was badly injured while playing deep into what this project will argue was “Garbage Time,” indicating this was a needless injury that could be avoided using a more statistically robust method of dynamic end-game probability analysis that will be offered by this project as an open source web application.</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311800" y="173050"/>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Problem: Big Asymmetrical </a:t>
            </a:r>
            <a:r>
              <a:rPr lang="en"/>
              <a:t>Risks, Snapshot </a:t>
            </a:r>
            <a:endParaRPr/>
          </a:p>
        </p:txBody>
      </p:sp>
      <p:sp>
        <p:nvSpPr>
          <p:cNvPr id="76" name="Shape 76"/>
          <p:cNvSpPr txBox="1"/>
          <p:nvPr>
            <p:ph idx="1" type="body"/>
          </p:nvPr>
        </p:nvSpPr>
        <p:spPr>
          <a:xfrm>
            <a:off x="74325" y="790225"/>
            <a:ext cx="2705100" cy="32304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NBA player salaries skew up over $30mm</a:t>
            </a:r>
            <a:endParaRPr>
              <a:solidFill>
                <a:srgbClr val="000000"/>
              </a:solidFill>
            </a:endParaRPr>
          </a:p>
          <a:p>
            <a:pPr indent="-342900" lvl="0" marL="457200" rtl="0">
              <a:lnSpc>
                <a:spcPct val="115000"/>
              </a:lnSpc>
              <a:spcBef>
                <a:spcPts val="1600"/>
              </a:spcBef>
              <a:spcAft>
                <a:spcPts val="0"/>
              </a:spcAft>
              <a:buClr>
                <a:srgbClr val="000000"/>
              </a:buClr>
              <a:buSzPts val="1800"/>
              <a:buChar char="-"/>
            </a:pPr>
            <a:r>
              <a:rPr lang="en">
                <a:solidFill>
                  <a:srgbClr val="000000"/>
                </a:solidFill>
              </a:rPr>
              <a:t>Most players paid under $5mm</a:t>
            </a:r>
            <a:endParaRPr>
              <a:solidFill>
                <a:srgbClr val="000000"/>
              </a:solidFill>
            </a:endParaRPr>
          </a:p>
          <a:p>
            <a:pPr indent="-342900" lvl="0" marL="457200" rtl="0">
              <a:lnSpc>
                <a:spcPct val="115000"/>
              </a:lnSpc>
              <a:spcBef>
                <a:spcPts val="1600"/>
              </a:spcBef>
              <a:spcAft>
                <a:spcPts val="0"/>
              </a:spcAft>
              <a:buClr>
                <a:srgbClr val="000000"/>
              </a:buClr>
              <a:buSzPts val="1800"/>
              <a:buChar char="-"/>
            </a:pPr>
            <a:r>
              <a:rPr lang="en">
                <a:solidFill>
                  <a:srgbClr val="000000"/>
                </a:solidFill>
              </a:rPr>
              <a:t>NBA avg is $6mm</a:t>
            </a:r>
            <a:endParaRPr>
              <a:solidFill>
                <a:srgbClr val="000000"/>
              </a:solidFill>
            </a:endParaRPr>
          </a:p>
          <a:p>
            <a:pPr indent="-342900" lvl="0" marL="457200" rtl="0">
              <a:lnSpc>
                <a:spcPct val="115000"/>
              </a:lnSpc>
              <a:spcBef>
                <a:spcPts val="1600"/>
              </a:spcBef>
              <a:spcAft>
                <a:spcPts val="1600"/>
              </a:spcAft>
              <a:buClr>
                <a:srgbClr val="000000"/>
              </a:buClr>
              <a:buSzPts val="1800"/>
              <a:buChar char="-"/>
            </a:pPr>
            <a:r>
              <a:rPr lang="en">
                <a:solidFill>
                  <a:srgbClr val="000000"/>
                </a:solidFill>
              </a:rPr>
              <a:t>NBA players have the highest salaries in pro sports</a:t>
            </a:r>
            <a:endParaRPr>
              <a:solidFill>
                <a:srgbClr val="000000"/>
              </a:solidFill>
            </a:endParaRPr>
          </a:p>
        </p:txBody>
      </p:sp>
      <p:pic>
        <p:nvPicPr>
          <p:cNvPr id="77" name="Shape 77"/>
          <p:cNvPicPr preferRelativeResize="0"/>
          <p:nvPr/>
        </p:nvPicPr>
        <p:blipFill>
          <a:blip r:embed="rId4">
            <a:alphaModFix/>
          </a:blip>
          <a:stretch>
            <a:fillRect/>
          </a:stretch>
        </p:blipFill>
        <p:spPr>
          <a:xfrm>
            <a:off x="2779425" y="1017725"/>
            <a:ext cx="6196374" cy="3902199"/>
          </a:xfrm>
          <a:prstGeom prst="rect">
            <a:avLst/>
          </a:prstGeom>
          <a:noFill/>
          <a:ln>
            <a:noFill/>
          </a:ln>
          <a:effectLst>
            <a:outerShdw blurRad="57150" rotWithShape="0" algn="bl" dir="2340000" dist="180975">
              <a:srgbClr val="000000">
                <a:alpha val="19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Big Markets - Little Quantification </a:t>
            </a:r>
            <a:endParaRPr/>
          </a:p>
        </p:txBody>
      </p:sp>
      <p:sp>
        <p:nvSpPr>
          <p:cNvPr id="83" name="Shape 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400">
                <a:solidFill>
                  <a:schemeClr val="dk1"/>
                </a:solidFill>
              </a:rPr>
              <a:t>“In the United States today, we have an estimated $150 billion being wagered on sports betting. Only $4.5 billion of that is taking place in Nevada" </a:t>
            </a:r>
            <a:endParaRPr sz="2400">
              <a:solidFill>
                <a:schemeClr val="dk1"/>
              </a:solidFill>
            </a:endParaRPr>
          </a:p>
          <a:p>
            <a:pPr indent="0" lvl="0" marL="457200" rtl="0" algn="ctr">
              <a:spcBef>
                <a:spcPts val="0"/>
              </a:spcBef>
              <a:spcAft>
                <a:spcPts val="0"/>
              </a:spcAft>
              <a:buNone/>
            </a:pPr>
            <a:r>
              <a:rPr lang="en">
                <a:solidFill>
                  <a:schemeClr val="dk1"/>
                </a:solidFill>
              </a:rPr>
              <a:t>-Geoff Freeman, CEO &amp; President of the American Gaming Association</a:t>
            </a:r>
            <a:endParaRPr>
              <a:solidFill>
                <a:schemeClr val="dk1"/>
              </a:solidFill>
            </a:endParaRPr>
          </a:p>
          <a:p>
            <a:pPr indent="0" lvl="0" marL="457200" rtl="0" algn="ctr">
              <a:spcBef>
                <a:spcPts val="0"/>
              </a:spcBef>
              <a:spcAft>
                <a:spcPts val="0"/>
              </a:spcAft>
              <a:buNone/>
            </a:pPr>
            <a:r>
              <a:t/>
            </a:r>
            <a:endParaRPr sz="2400">
              <a:solidFill>
                <a:schemeClr val="dk1"/>
              </a:solidFill>
            </a:endParaRPr>
          </a:p>
          <a:p>
            <a:pPr indent="0" lvl="0" marL="457200" rtl="0" algn="ctr">
              <a:spcBef>
                <a:spcPts val="0"/>
              </a:spcBef>
              <a:spcAft>
                <a:spcPts val="0"/>
              </a:spcAft>
              <a:buNone/>
            </a:pPr>
            <a:r>
              <a:rPr lang="en" sz="2400">
                <a:solidFill>
                  <a:schemeClr val="dk1"/>
                </a:solidFill>
              </a:rPr>
              <a:t>“We might just base our opinion on what we saw in the first half and what we expect in the second half.”</a:t>
            </a:r>
            <a:r>
              <a:rPr lang="en">
                <a:solidFill>
                  <a:schemeClr val="dk1"/>
                </a:solidFill>
              </a:rPr>
              <a:t> </a:t>
            </a:r>
            <a:endParaRPr>
              <a:solidFill>
                <a:schemeClr val="dk1"/>
              </a:solidFill>
            </a:endParaRPr>
          </a:p>
          <a:p>
            <a:pPr indent="0" lvl="0" marL="457200" rtl="0" algn="ctr">
              <a:spcBef>
                <a:spcPts val="0"/>
              </a:spcBef>
              <a:spcAft>
                <a:spcPts val="0"/>
              </a:spcAft>
              <a:buNone/>
            </a:pPr>
            <a:r>
              <a:rPr lang="en">
                <a:solidFill>
                  <a:schemeClr val="dk1"/>
                </a:solidFill>
              </a:rPr>
              <a:t>- Jay Kornegay, executive vice president of race and sports </a:t>
            </a:r>
            <a:endParaRPr>
              <a:solidFill>
                <a:schemeClr val="dk1"/>
              </a:solidFill>
            </a:endParaRPr>
          </a:p>
          <a:p>
            <a:pPr indent="0" lvl="0" marL="457200" rtl="0" algn="ctr">
              <a:spcBef>
                <a:spcPts val="0"/>
              </a:spcBef>
              <a:spcAft>
                <a:spcPts val="0"/>
              </a:spcAft>
              <a:buNone/>
            </a:pPr>
            <a:r>
              <a:rPr lang="en">
                <a:solidFill>
                  <a:schemeClr val="dk1"/>
                </a:solidFill>
              </a:rPr>
              <a:t>at Superbook Westgate Las Vegas, on making late-game odds</a:t>
            </a:r>
            <a:endParaRPr>
              <a:solidFill>
                <a:schemeClr val="dk1"/>
              </a:solidFill>
            </a:endParaRPr>
          </a:p>
          <a:p>
            <a:pPr indent="0" lvl="0" marL="457200" rtl="0" algn="ctr">
              <a:spcBef>
                <a:spcPts val="0"/>
              </a:spcBef>
              <a:spcAft>
                <a:spcPts val="0"/>
              </a:spcAft>
              <a:buNone/>
            </a:pPr>
            <a:r>
              <a:t/>
            </a:r>
            <a:endParaRPr>
              <a:solidFill>
                <a:schemeClr val="dk1"/>
              </a:solidFill>
            </a:endParaRPr>
          </a:p>
          <a:p>
            <a:pPr indent="0" lvl="0" marL="457200" rtl="0" algn="ctr">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Shape 88"/>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Introducing The Winner Probability Metric</a:t>
            </a:r>
            <a:endParaRPr/>
          </a:p>
        </p:txBody>
      </p:sp>
      <p:pic>
        <p:nvPicPr>
          <p:cNvPr id="89" name="Shape 89"/>
          <p:cNvPicPr preferRelativeResize="0"/>
          <p:nvPr/>
        </p:nvPicPr>
        <p:blipFill>
          <a:blip r:embed="rId4">
            <a:alphaModFix/>
          </a:blip>
          <a:stretch>
            <a:fillRect/>
          </a:stretch>
        </p:blipFill>
        <p:spPr>
          <a:xfrm>
            <a:off x="1614475" y="1350950"/>
            <a:ext cx="5915025" cy="3019425"/>
          </a:xfrm>
          <a:prstGeom prst="rect">
            <a:avLst/>
          </a:prstGeom>
          <a:noFill/>
          <a:ln>
            <a:noFill/>
          </a:ln>
        </p:spPr>
      </p:pic>
      <p:sp>
        <p:nvSpPr>
          <p:cNvPr id="90" name="Shape 90"/>
          <p:cNvSpPr txBox="1"/>
          <p:nvPr/>
        </p:nvSpPr>
        <p:spPr>
          <a:xfrm>
            <a:off x="1448350" y="4370375"/>
            <a:ext cx="75768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Competitive poker is widely shown with percent chances of winning for each player. </a:t>
            </a:r>
            <a:endParaRPr>
              <a:latin typeface="Times New Roman"/>
              <a:ea typeface="Times New Roman"/>
              <a:cs typeface="Times New Roman"/>
              <a:sym typeface="Times New Roman"/>
            </a:endParaRPr>
          </a:p>
          <a:p>
            <a:pPr indent="0" lvl="0" marL="0">
              <a:spcBef>
                <a:spcPts val="0"/>
              </a:spcBef>
              <a:spcAft>
                <a:spcPts val="0"/>
              </a:spcAft>
              <a:buNone/>
            </a:pPr>
            <a:r>
              <a:rPr lang="en">
                <a:latin typeface="Times New Roman"/>
                <a:ea typeface="Times New Roman"/>
                <a:cs typeface="Times New Roman"/>
                <a:sym typeface="Times New Roman"/>
              </a:rPr>
              <a:t>Bemusingly, this is rarely (if ever) seen in basketball.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Shape 95"/>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 The Derrick Rose Story</a:t>
            </a:r>
            <a:endParaRPr/>
          </a:p>
        </p:txBody>
      </p:sp>
      <p:sp>
        <p:nvSpPr>
          <p:cNvPr id="96" name="Shape 96"/>
          <p:cNvSpPr txBox="1"/>
          <p:nvPr>
            <p:ph idx="1" type="body"/>
          </p:nvPr>
        </p:nvSpPr>
        <p:spPr>
          <a:xfrm>
            <a:off x="311700" y="1033775"/>
            <a:ext cx="3555900" cy="3788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000000"/>
                </a:solidFill>
              </a:rPr>
              <a:t>- Chicago Bulls worth $600 mm in 2012 </a:t>
            </a:r>
            <a:endParaRPr sz="1400">
              <a:solidFill>
                <a:srgbClr val="000000"/>
              </a:solidFill>
            </a:endParaRPr>
          </a:p>
          <a:p>
            <a:pPr indent="0" lvl="0" marL="0">
              <a:spcBef>
                <a:spcPts val="1600"/>
              </a:spcBef>
              <a:spcAft>
                <a:spcPts val="0"/>
              </a:spcAft>
              <a:buClr>
                <a:schemeClr val="dk1"/>
              </a:buClr>
              <a:buSzPts val="1100"/>
              <a:buFont typeface="Arial"/>
              <a:buNone/>
            </a:pPr>
            <a:r>
              <a:rPr lang="en" sz="1400">
                <a:solidFill>
                  <a:srgbClr val="000000"/>
                </a:solidFill>
              </a:rPr>
              <a:t>- April 28, 2012, Playoffs Game 1</a:t>
            </a:r>
            <a:endParaRPr sz="1400">
              <a:solidFill>
                <a:srgbClr val="000000"/>
              </a:solidFill>
            </a:endParaRPr>
          </a:p>
          <a:p>
            <a:pPr indent="0" lvl="0" marL="0" rtl="0">
              <a:spcBef>
                <a:spcPts val="1600"/>
              </a:spcBef>
              <a:spcAft>
                <a:spcPts val="0"/>
              </a:spcAft>
              <a:buNone/>
            </a:pPr>
            <a:r>
              <a:rPr lang="en" sz="1400">
                <a:solidFill>
                  <a:srgbClr val="000000"/>
                </a:solidFill>
              </a:rPr>
              <a:t>- Derrick Rose, then-reigning 2011 NBA MVP (Most Valuable Player)</a:t>
            </a:r>
            <a:endParaRPr sz="1400">
              <a:solidFill>
                <a:srgbClr val="000000"/>
              </a:solidFill>
            </a:endParaRPr>
          </a:p>
          <a:p>
            <a:pPr indent="0" lvl="0" marL="0" rtl="0">
              <a:spcBef>
                <a:spcPts val="1600"/>
              </a:spcBef>
              <a:spcAft>
                <a:spcPts val="0"/>
              </a:spcAft>
              <a:buNone/>
            </a:pPr>
            <a:r>
              <a:rPr lang="en" sz="1400">
                <a:solidFill>
                  <a:srgbClr val="000000"/>
                </a:solidFill>
              </a:rPr>
              <a:t>- $94.3 million 5 year contract</a:t>
            </a:r>
            <a:endParaRPr sz="1400">
              <a:solidFill>
                <a:srgbClr val="000000"/>
              </a:solidFill>
            </a:endParaRPr>
          </a:p>
          <a:p>
            <a:pPr indent="0" lvl="0" marL="0" rtl="0">
              <a:spcBef>
                <a:spcPts val="1600"/>
              </a:spcBef>
              <a:spcAft>
                <a:spcPts val="0"/>
              </a:spcAft>
              <a:buNone/>
            </a:pPr>
            <a:r>
              <a:rPr lang="en" sz="1400">
                <a:solidFill>
                  <a:srgbClr val="000000"/>
                </a:solidFill>
              </a:rPr>
              <a:t>- Blows out knee during alleged ‘Garbage Time’</a:t>
            </a:r>
            <a:endParaRPr sz="1400">
              <a:solidFill>
                <a:srgbClr val="000000"/>
              </a:solidFill>
            </a:endParaRPr>
          </a:p>
          <a:p>
            <a:pPr indent="0" lvl="0" marL="0">
              <a:spcBef>
                <a:spcPts val="1600"/>
              </a:spcBef>
              <a:spcAft>
                <a:spcPts val="1600"/>
              </a:spcAft>
              <a:buNone/>
            </a:pPr>
            <a:r>
              <a:rPr lang="en" sz="1400">
                <a:solidFill>
                  <a:srgbClr val="000000"/>
                </a:solidFill>
              </a:rPr>
              <a:t>- Franchise collapses into mediocrity, Rose traded away</a:t>
            </a:r>
            <a:endParaRPr sz="1400">
              <a:solidFill>
                <a:srgbClr val="000000"/>
              </a:solidFill>
            </a:endParaRPr>
          </a:p>
        </p:txBody>
      </p:sp>
      <p:pic>
        <p:nvPicPr>
          <p:cNvPr id="97" name="Shape 97"/>
          <p:cNvPicPr preferRelativeResize="0"/>
          <p:nvPr/>
        </p:nvPicPr>
        <p:blipFill>
          <a:blip r:embed="rId4">
            <a:alphaModFix/>
          </a:blip>
          <a:stretch>
            <a:fillRect/>
          </a:stretch>
        </p:blipFill>
        <p:spPr>
          <a:xfrm>
            <a:off x="3975551" y="1202052"/>
            <a:ext cx="5000151" cy="2798450"/>
          </a:xfrm>
          <a:prstGeom prst="rect">
            <a:avLst/>
          </a:prstGeom>
          <a:noFill/>
          <a:ln>
            <a:noFill/>
          </a:ln>
          <a:effectLst>
            <a:outerShdw blurRad="57150" rotWithShape="0" algn="bl" dir="2400000" dist="180975">
              <a:srgbClr val="000000">
                <a:alpha val="20000"/>
              </a:srgbClr>
            </a:outerShdw>
          </a:effectLst>
        </p:spPr>
      </p:pic>
      <p:sp>
        <p:nvSpPr>
          <p:cNvPr id="98" name="Shape 98"/>
          <p:cNvSpPr txBox="1"/>
          <p:nvPr/>
        </p:nvSpPr>
        <p:spPr>
          <a:xfrm>
            <a:off x="3996150" y="4060200"/>
            <a:ext cx="4916100" cy="59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Hometown hero Derrick Rose tragically tore his ACL with 1:08 left to play, after his team led 83-66 at the 10-minute mark.</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Shape 103"/>
          <p:cNvSpPr txBox="1"/>
          <p:nvPr>
            <p:ph type="title"/>
          </p:nvPr>
        </p:nvSpPr>
        <p:spPr>
          <a:xfrm>
            <a:off x="311700" y="18292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Visualizations: R’s “rnorm()” function</a:t>
            </a:r>
            <a:endParaRPr/>
          </a:p>
        </p:txBody>
      </p:sp>
      <p:sp>
        <p:nvSpPr>
          <p:cNvPr id="104" name="Shape 104"/>
          <p:cNvSpPr txBox="1"/>
          <p:nvPr>
            <p:ph idx="1" type="body"/>
          </p:nvPr>
        </p:nvSpPr>
        <p:spPr>
          <a:xfrm>
            <a:off x="311700" y="835250"/>
            <a:ext cx="4396500" cy="36144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Built a probabilistic model</a:t>
            </a:r>
            <a:r>
              <a:rPr lang="en">
                <a:solidFill>
                  <a:srgbClr val="000000"/>
                </a:solidFill>
              </a:rPr>
              <a:t> “GameflowMaker4” based on normal distributions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R’s rnorm() function was used; normal curves typically govern zero-sum 2-actor games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The rnorm() function creates a customized normal distribution based on user argument-inputs for n, mean, and standard of deviation </a:t>
            </a:r>
            <a:endParaRPr>
              <a:solidFill>
                <a:srgbClr val="000000"/>
              </a:solidFill>
            </a:endParaRPr>
          </a:p>
          <a:p>
            <a:pPr indent="0" lvl="0" marL="0" rtl="0">
              <a:spcBef>
                <a:spcPts val="1600"/>
              </a:spcBef>
              <a:spcAft>
                <a:spcPts val="1600"/>
              </a:spcAft>
              <a:buNone/>
            </a:pPr>
            <a:r>
              <a:t/>
            </a:r>
            <a:endParaRPr>
              <a:solidFill>
                <a:srgbClr val="434343"/>
              </a:solidFill>
            </a:endParaRPr>
          </a:p>
        </p:txBody>
      </p:sp>
      <p:pic>
        <p:nvPicPr>
          <p:cNvPr id="105" name="Shape 105"/>
          <p:cNvPicPr preferRelativeResize="0"/>
          <p:nvPr/>
        </p:nvPicPr>
        <p:blipFill>
          <a:blip r:embed="rId4">
            <a:alphaModFix/>
          </a:blip>
          <a:stretch>
            <a:fillRect/>
          </a:stretch>
        </p:blipFill>
        <p:spPr>
          <a:xfrm>
            <a:off x="5219200" y="835250"/>
            <a:ext cx="3756500" cy="3237750"/>
          </a:xfrm>
          <a:prstGeom prst="rect">
            <a:avLst/>
          </a:prstGeom>
          <a:noFill/>
          <a:ln>
            <a:noFill/>
          </a:ln>
          <a:effectLst>
            <a:outerShdw blurRad="57150" rotWithShape="0" algn="bl" dir="2340000" dist="180975">
              <a:srgbClr val="000000">
                <a:alpha val="2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Exploring the Data: User-Defined Model Arguments</a:t>
            </a:r>
            <a:endParaRPr/>
          </a:p>
        </p:txBody>
      </p:sp>
      <p:sp>
        <p:nvSpPr>
          <p:cNvPr id="111" name="Shape 111"/>
          <p:cNvSpPr txBox="1"/>
          <p:nvPr>
            <p:ph idx="1" type="body"/>
          </p:nvPr>
        </p:nvSpPr>
        <p:spPr>
          <a:xfrm>
            <a:off x="519425" y="2675550"/>
            <a:ext cx="7660800" cy="19683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lang="en" sz="1400">
                <a:solidFill>
                  <a:srgbClr val="000000"/>
                </a:solidFill>
              </a:rPr>
              <a:t>probA &amp; probB control the probability of each team’s instantaneous scoring</a:t>
            </a:r>
            <a:endParaRPr sz="1400">
              <a:solidFill>
                <a:srgbClr val="000000"/>
              </a:solidFill>
            </a:endParaRPr>
          </a:p>
          <a:p>
            <a:pPr indent="-317500" lvl="0" marL="457200" rtl="0">
              <a:spcBef>
                <a:spcPts val="1600"/>
              </a:spcBef>
              <a:spcAft>
                <a:spcPts val="0"/>
              </a:spcAft>
              <a:buClr>
                <a:srgbClr val="000000"/>
              </a:buClr>
              <a:buSzPts val="1400"/>
              <a:buChar char="●"/>
            </a:pPr>
            <a:r>
              <a:rPr lang="en" sz="1400">
                <a:solidFill>
                  <a:srgbClr val="000000"/>
                </a:solidFill>
              </a:rPr>
              <a:t>Each game is broken up into an index based on made baskets</a:t>
            </a:r>
            <a:endParaRPr sz="1400">
              <a:solidFill>
                <a:srgbClr val="000000"/>
              </a:solidFill>
            </a:endParaRPr>
          </a:p>
          <a:p>
            <a:pPr indent="-317500" lvl="0" marL="457200" rtl="0">
              <a:spcBef>
                <a:spcPts val="1600"/>
              </a:spcBef>
              <a:spcAft>
                <a:spcPts val="0"/>
              </a:spcAft>
              <a:buClr>
                <a:srgbClr val="000000"/>
              </a:buClr>
              <a:buSzPts val="1400"/>
              <a:buChar char="●"/>
            </a:pPr>
            <a:r>
              <a:rPr lang="en" sz="1400">
                <a:solidFill>
                  <a:srgbClr val="000000"/>
                </a:solidFill>
              </a:rPr>
              <a:t>Each row in the output matrix represents one made basket</a:t>
            </a:r>
            <a:endParaRPr sz="1400">
              <a:solidFill>
                <a:srgbClr val="000000"/>
              </a:solidFill>
            </a:endParaRPr>
          </a:p>
          <a:p>
            <a:pPr indent="-317500" lvl="0" marL="457200" rtl="0">
              <a:spcBef>
                <a:spcPts val="1600"/>
              </a:spcBef>
              <a:spcAft>
                <a:spcPts val="1600"/>
              </a:spcAft>
              <a:buClr>
                <a:srgbClr val="000000"/>
              </a:buClr>
              <a:buSzPts val="1400"/>
              <a:buChar char="●"/>
            </a:pPr>
            <a:r>
              <a:rPr lang="en" sz="1400">
                <a:solidFill>
                  <a:srgbClr val="000000"/>
                </a:solidFill>
              </a:rPr>
              <a:t>Output columns are ScoreA, ScoreB, and “MinzLeft” or Minutes Left</a:t>
            </a:r>
            <a:endParaRPr sz="1400">
              <a:solidFill>
                <a:srgbClr val="000000"/>
              </a:solidFill>
            </a:endParaRPr>
          </a:p>
        </p:txBody>
      </p:sp>
      <p:pic>
        <p:nvPicPr>
          <p:cNvPr id="112" name="Shape 112"/>
          <p:cNvPicPr preferRelativeResize="0"/>
          <p:nvPr/>
        </p:nvPicPr>
        <p:blipFill>
          <a:blip r:embed="rId4">
            <a:alphaModFix/>
          </a:blip>
          <a:stretch>
            <a:fillRect/>
          </a:stretch>
        </p:blipFill>
        <p:spPr>
          <a:xfrm>
            <a:off x="1368113" y="1070650"/>
            <a:ext cx="6315075" cy="1352550"/>
          </a:xfrm>
          <a:prstGeom prst="rect">
            <a:avLst/>
          </a:prstGeom>
          <a:noFill/>
          <a:ln>
            <a:noFill/>
          </a:ln>
          <a:effectLst>
            <a:outerShdw blurRad="57150" rotWithShape="0" algn="bl" dir="2400000" dist="180975">
              <a:srgbClr val="000000">
                <a:alpha val="21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